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100" d="100"/>
          <a:sy n="100" d="100"/>
        </p:scale>
        <p:origin x="144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44643-6744-43B7-824C-710E22098C51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54D72-9782-4ED9-A767-BD687913D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12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82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08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4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95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9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4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lines_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142425"/>
            <a:ext cx="12192000" cy="516751"/>
          </a:xfrm>
          <a:prstGeom prst="rect">
            <a:avLst/>
          </a:prstGeom>
        </p:spPr>
      </p:pic>
      <p:pic>
        <p:nvPicPr>
          <p:cNvPr id="7" name="그림 6" descr="lion_norma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356385" y="1714500"/>
            <a:ext cx="4886415" cy="5143500"/>
          </a:xfrm>
          <a:prstGeom prst="rect">
            <a:avLst/>
          </a:prstGeom>
        </p:spPr>
      </p:pic>
      <p:pic>
        <p:nvPicPr>
          <p:cNvPr id="11" name="그림 10" descr="hy_eng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728182" y="6640580"/>
            <a:ext cx="2351825" cy="14122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09600" y="1633538"/>
            <a:ext cx="10972800" cy="1143000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rgbClr val="004C8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09600" y="2794001"/>
            <a:ext cx="10972800" cy="3230563"/>
          </a:xfrm>
        </p:spPr>
        <p:txBody>
          <a:bodyPr>
            <a:normAutofit/>
          </a:bodyPr>
          <a:lstStyle>
            <a:lvl1pPr>
              <a:defRPr sz="2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056995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0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7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77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58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0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83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8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3DA3-3E32-4DD2-8751-F11FDE51E7E9}" type="datetimeFigureOut">
              <a:rPr lang="en-GB" smtClean="0"/>
              <a:t>17/03/2024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96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006138" y="980992"/>
            <a:ext cx="8229600" cy="3250096"/>
          </a:xfrm>
        </p:spPr>
        <p:txBody>
          <a:bodyPr>
            <a:normAutofit/>
          </a:bodyPr>
          <a:lstStyle/>
          <a:p>
            <a:pPr algn="ctr"/>
            <a:r>
              <a:rPr lang="vi-VN" altLang="ko-KR" sz="3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WebRTC implementation</a:t>
            </a:r>
            <a:endParaRPr lang="ko-KR" altLang="en-US" sz="3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077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 code and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C23D1-C9A8-9647-C8EC-865533C5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0" y="1568450"/>
            <a:ext cx="6985000" cy="171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04528-586E-7BC2-FC2F-9527DD7B2816}"/>
              </a:ext>
            </a:extLst>
          </p:cNvPr>
          <p:cNvSpPr txBox="1"/>
          <p:nvPr/>
        </p:nvSpPr>
        <p:spPr>
          <a:xfrm>
            <a:off x="8666680" y="2102534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Server listen at port 8282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D7392-F73B-D047-0F01-ECBDF3B5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0" y="3719477"/>
            <a:ext cx="6985000" cy="1817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EEE95-4006-84B0-F5E0-9A71DCB8AD7A}"/>
              </a:ext>
            </a:extLst>
          </p:cNvPr>
          <p:cNvSpPr txBox="1"/>
          <p:nvPr/>
        </p:nvSpPr>
        <p:spPr>
          <a:xfrm>
            <a:off x="8666680" y="4109136"/>
            <a:ext cx="27887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Server display current connected list</a:t>
            </a:r>
          </a:p>
        </p:txBody>
      </p:sp>
    </p:spTree>
    <p:extLst>
      <p:ext uri="{BB962C8B-B14F-4D97-AF65-F5344CB8AC3E}">
        <p14:creationId xmlns:p14="http://schemas.microsoft.com/office/powerpoint/2010/main" val="411758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Select a shared device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4FC76-8321-9601-9C87-F287CA8F8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76" r="1" b="13438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6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51" y="220662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Select a window to start stream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A18E9-7C23-A6D6-EF69-E11956EC2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" r="1283" b="3"/>
          <a:stretch/>
        </p:blipFill>
        <p:spPr>
          <a:xfrm>
            <a:off x="5475548" y="695786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Accept and display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280EB-7A98-675A-EE3B-0E0213DA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76968"/>
            <a:ext cx="5614416" cy="3537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99D7B-00D2-DA8E-11EE-282F66B3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6" y="2676968"/>
            <a:ext cx="5614416" cy="29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4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vi-VN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ko-KR" altLang="en-US" sz="5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94A6-59F0-670B-6E2B-24A9BBA6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D0D0D"/>
                </a:solidFill>
                <a:latin typeface="arial, sans-serif"/>
              </a:rPr>
              <a:t>Given </a:t>
            </a:r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two browsers on separate machines, labeled A and B. </a:t>
            </a:r>
          </a:p>
          <a:p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The objective is to enable browser B to replicate the display of browser A, which may include both text and video content.</a:t>
            </a:r>
          </a:p>
          <a:p>
            <a:endParaRPr lang="en-US" sz="1600" dirty="0">
              <a:solidFill>
                <a:srgbClr val="0D0D0D"/>
              </a:solidFill>
              <a:latin typeface="arial, sans-serif"/>
            </a:endParaRPr>
          </a:p>
          <a:p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Demo video and source code available at:</a:t>
            </a:r>
            <a:b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</a:br>
            <a:b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</a:br>
            <a:endParaRPr lang="en-US" sz="1600" dirty="0">
              <a:solidFill>
                <a:srgbClr val="0D0D0D"/>
              </a:solidFill>
              <a:effectLst/>
              <a:latin typeface="arial, sans-serif"/>
            </a:endParaRPr>
          </a:p>
          <a:p>
            <a:pPr marL="0" indent="0">
              <a:buNone/>
            </a:pPr>
            <a:endParaRPr lang="en-US" sz="1600" dirty="0">
              <a:solidFill>
                <a:srgbClr val="0D0D0D"/>
              </a:solidFill>
              <a:effectLst/>
              <a:latin typeface="arial, sans-serif"/>
            </a:endParaRPr>
          </a:p>
          <a:p>
            <a:endParaRPr lang="en-US" sz="1600" dirty="0">
              <a:solidFill>
                <a:srgbClr val="0D0D0D"/>
              </a:solidFill>
              <a:effectLst/>
              <a:latin typeface="arial, sans-serif"/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723DC-4131-B49B-1220-5B1810EDE809}"/>
              </a:ext>
            </a:extLst>
          </p:cNvPr>
          <p:cNvSpPr txBox="1"/>
          <p:nvPr/>
        </p:nvSpPr>
        <p:spPr>
          <a:xfrm>
            <a:off x="6902605" y="2475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2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vi-VN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  <a:endParaRPr lang="ko-KR" altLang="en-US" sz="5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94A6-59F0-670B-6E2B-24A9BBA6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>
                <a:latin typeface="arial, sans-serif"/>
              </a:rPr>
              <a:t>The approach of this implementation based on WebRTC supported by </a:t>
            </a:r>
            <a:r>
              <a:rPr lang="en-US" sz="2200" dirty="0" err="1">
                <a:latin typeface="arial, sans-serif"/>
              </a:rPr>
              <a:t>Websocket</a:t>
            </a:r>
            <a:r>
              <a:rPr lang="en-US" sz="2200" dirty="0">
                <a:latin typeface="arial, sans-serif"/>
              </a:rPr>
              <a:t>.</a:t>
            </a:r>
          </a:p>
          <a:p>
            <a:r>
              <a:rPr lang="en-US" sz="2200" dirty="0">
                <a:latin typeface="arial, sans-serif"/>
              </a:rPr>
              <a:t>In this design, two devices need to establish a WebRTC peer to peer (p2p) connection. </a:t>
            </a:r>
          </a:p>
          <a:p>
            <a:r>
              <a:rPr lang="en-US" sz="2200" dirty="0">
                <a:latin typeface="arial, sans-serif"/>
              </a:rPr>
              <a:t>In the beginning, these two device cannot connect directly due to the connection constraints like: </a:t>
            </a:r>
            <a:r>
              <a:rPr lang="en-US" sz="2200" dirty="0" err="1">
                <a:latin typeface="arial, sans-serif"/>
              </a:rPr>
              <a:t>ip</a:t>
            </a:r>
            <a:r>
              <a:rPr lang="en-US" sz="2200" dirty="0">
                <a:latin typeface="arial, sans-serif"/>
              </a:rPr>
              <a:t> address, firewall, …. Therefore, a signaling server is a key to solve these problems.</a:t>
            </a:r>
          </a:p>
          <a:p>
            <a:pPr marL="0" indent="0">
              <a:buNone/>
            </a:pPr>
            <a:br>
              <a:rPr lang="en-US" sz="2200" dirty="0">
                <a:latin typeface="arial, sans-serif"/>
              </a:rPr>
            </a:br>
            <a:endParaRPr lang="en-US" sz="2200" dirty="0">
              <a:effectLst/>
              <a:latin typeface="arial, sans-serif"/>
            </a:endParaRPr>
          </a:p>
          <a:p>
            <a:pPr marL="0" indent="0">
              <a:buNone/>
            </a:pPr>
            <a:endParaRPr lang="en-US" sz="2200" dirty="0">
              <a:effectLst/>
              <a:latin typeface="arial, sans-serif"/>
            </a:endParaRPr>
          </a:p>
          <a:p>
            <a:endParaRPr lang="en-US" sz="2200" dirty="0">
              <a:effectLst/>
              <a:latin typeface="arial, sans-serif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43F265-E837-C73A-D188-255C718F5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29" r="-1"/>
          <a:stretch/>
        </p:blipFill>
        <p:spPr>
          <a:xfrm>
            <a:off x="7806071" y="2071316"/>
            <a:ext cx="4385929" cy="4096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2723DC-4131-B49B-1220-5B1810EDE809}"/>
              </a:ext>
            </a:extLst>
          </p:cNvPr>
          <p:cNvSpPr txBox="1"/>
          <p:nvPr/>
        </p:nvSpPr>
        <p:spPr>
          <a:xfrm>
            <a:off x="6902605" y="2475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8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WebRTC</a:t>
            </a:r>
            <a:b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Sequence</a:t>
            </a:r>
          </a:p>
        </p:txBody>
      </p: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A diagram of a server&#10;&#10;Description automatically generated">
            <a:extLst>
              <a:ext uri="{FF2B5EF4-FFF2-40B4-BE49-F238E27FC236}">
                <a16:creationId xmlns:a16="http://schemas.microsoft.com/office/drawing/2014/main" id="{946A8ADD-FF64-B696-1E0B-3EB2F2F78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1315670"/>
            <a:ext cx="5536001" cy="4152003"/>
          </a:xfrm>
          <a:prstGeom prst="rect">
            <a:avLst/>
          </a:prstGeom>
        </p:spPr>
      </p:pic>
      <p:sp>
        <p:nvSpPr>
          <p:cNvPr id="2092" name="Rectangle 2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7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 Usecases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A diagram of a server use cases&#10;&#10;Description automatically generated">
            <a:extLst>
              <a:ext uri="{FF2B5EF4-FFF2-40B4-BE49-F238E27FC236}">
                <a16:creationId xmlns:a16="http://schemas.microsoft.com/office/drawing/2014/main" id="{A5AAD4CC-FB48-70BC-1A8F-C6C2E93AD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9" y="2091095"/>
            <a:ext cx="10996707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Host sequence (Peer A)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server&#10;&#10;Description automatically generated">
            <a:extLst>
              <a:ext uri="{FF2B5EF4-FFF2-40B4-BE49-F238E27FC236}">
                <a16:creationId xmlns:a16="http://schemas.microsoft.com/office/drawing/2014/main" id="{F714A6BD-2D86-F7AC-8E3D-1D4EA7ED7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168"/>
          <a:stretch/>
        </p:blipFill>
        <p:spPr>
          <a:xfrm>
            <a:off x="2638630" y="2018806"/>
            <a:ext cx="6646047" cy="46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5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 sequence (Peer 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diagram of a client&#10;&#10;Description automatically generated">
            <a:extLst>
              <a:ext uri="{FF2B5EF4-FFF2-40B4-BE49-F238E27FC236}">
                <a16:creationId xmlns:a16="http://schemas.microsoft.com/office/drawing/2014/main" id="{E6100666-BCC6-FD4A-91EA-D0565E3F0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37" y="2046678"/>
            <a:ext cx="6537881" cy="44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browsers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5AF856-231D-0112-1CBC-6B58043C3BCB}"/>
              </a:ext>
            </a:extLst>
          </p:cNvPr>
          <p:cNvGrpSpPr/>
          <p:nvPr/>
        </p:nvGrpSpPr>
        <p:grpSpPr>
          <a:xfrm>
            <a:off x="-3465" y="1110927"/>
            <a:ext cx="12195465" cy="5186408"/>
            <a:chOff x="-3465" y="1110927"/>
            <a:chExt cx="12195465" cy="5186408"/>
          </a:xfrm>
        </p:grpSpPr>
        <p:pic>
          <p:nvPicPr>
            <p:cNvPr id="3" name="Picture 2" descr="A screenshot of a video&#10;&#10;Description automatically generated">
              <a:extLst>
                <a:ext uri="{FF2B5EF4-FFF2-40B4-BE49-F238E27FC236}">
                  <a16:creationId xmlns:a16="http://schemas.microsoft.com/office/drawing/2014/main" id="{288B00EA-137F-D236-B132-8F120C913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2420" y="2091095"/>
              <a:ext cx="8370625" cy="42062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053E4-058A-98B6-52CD-05EA1FB27593}"/>
                </a:ext>
              </a:extLst>
            </p:cNvPr>
            <p:cNvSpPr txBox="1"/>
            <p:nvPr/>
          </p:nvSpPr>
          <p:spPr>
            <a:xfrm>
              <a:off x="10279580" y="2590800"/>
              <a:ext cx="191242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local video or </a:t>
              </a:r>
              <a:r>
                <a:rPr lang="en-US" dirty="0" err="1"/>
                <a:t>youtube</a:t>
              </a:r>
              <a:r>
                <a:rPr lang="en-US" dirty="0"/>
                <a:t> video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EEFBDC-78A2-D066-B67B-984DD7491C8E}"/>
                </a:ext>
              </a:extLst>
            </p:cNvPr>
            <p:cNvSpPr/>
            <p:nvPr/>
          </p:nvSpPr>
          <p:spPr>
            <a:xfrm>
              <a:off x="4000500" y="2590800"/>
              <a:ext cx="6146800" cy="35814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60969AEF-EA36-7DFF-F84A-36AACBC04400}"/>
                </a:ext>
              </a:extLst>
            </p:cNvPr>
            <p:cNvCxnSpPr>
              <a:stCxn id="3" idx="3"/>
              <a:endCxn id="5" idx="2"/>
            </p:cNvCxnSpPr>
            <p:nvPr/>
          </p:nvCxnSpPr>
          <p:spPr>
            <a:xfrm flipV="1">
              <a:off x="10283045" y="3237131"/>
              <a:ext cx="952745" cy="95708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042CB1-F7CE-44C1-80BE-F397508047DD}"/>
                </a:ext>
              </a:extLst>
            </p:cNvPr>
            <p:cNvSpPr txBox="1"/>
            <p:nvPr/>
          </p:nvSpPr>
          <p:spPr>
            <a:xfrm>
              <a:off x="4403301" y="1110927"/>
              <a:ext cx="1912420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number to distinguish hosts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DE3BB1-D7B5-56F5-F805-DF5C835C1CE6}"/>
                </a:ext>
              </a:extLst>
            </p:cNvPr>
            <p:cNvSpPr/>
            <p:nvPr/>
          </p:nvSpPr>
          <p:spPr>
            <a:xfrm>
              <a:off x="2247900" y="2091095"/>
              <a:ext cx="431800" cy="20760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2CC23AC5-C6BD-8DC4-79E0-53C03882D86E}"/>
                </a:ext>
              </a:extLst>
            </p:cNvPr>
            <p:cNvCxnSpPr>
              <a:cxnSpLocks/>
              <a:stCxn id="20" idx="1"/>
              <a:endCxn id="21" idx="0"/>
            </p:cNvCxnSpPr>
            <p:nvPr/>
          </p:nvCxnSpPr>
          <p:spPr>
            <a:xfrm rot="10800000" flipV="1">
              <a:off x="2463801" y="1572591"/>
              <a:ext cx="1939501" cy="5185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F8F60F-4F3B-0622-18AF-875336E66201}"/>
                </a:ext>
              </a:extLst>
            </p:cNvPr>
            <p:cNvSpPr txBox="1"/>
            <p:nvPr/>
          </p:nvSpPr>
          <p:spPr>
            <a:xfrm>
              <a:off x="-3465" y="1875908"/>
              <a:ext cx="191242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shared content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D4B6EC-52D0-16AD-826A-B2D4BA29D97B}"/>
                </a:ext>
              </a:extLst>
            </p:cNvPr>
            <p:cNvSpPr/>
            <p:nvPr/>
          </p:nvSpPr>
          <p:spPr>
            <a:xfrm>
              <a:off x="1971952" y="2552757"/>
              <a:ext cx="1969017" cy="11429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129880C2-F168-82C9-A648-56FF0B3B51F6}"/>
                </a:ext>
              </a:extLst>
            </p:cNvPr>
            <p:cNvCxnSpPr>
              <a:cxnSpLocks/>
              <a:stCxn id="26" idx="2"/>
              <a:endCxn id="27" idx="1"/>
            </p:cNvCxnSpPr>
            <p:nvPr/>
          </p:nvCxnSpPr>
          <p:spPr>
            <a:xfrm rot="16200000" flipH="1">
              <a:off x="1161353" y="2313630"/>
              <a:ext cx="601990" cy="10192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5D91D-F8F2-F6DB-9478-C1F348711569}"/>
                </a:ext>
              </a:extLst>
            </p:cNvPr>
            <p:cNvSpPr/>
            <p:nvPr/>
          </p:nvSpPr>
          <p:spPr>
            <a:xfrm>
              <a:off x="1908955" y="3662199"/>
              <a:ext cx="1663134" cy="3416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A9519F-DE42-2A5B-BDA5-C698DD94E0C8}"/>
                </a:ext>
              </a:extLst>
            </p:cNvPr>
            <p:cNvSpPr txBox="1"/>
            <p:nvPr/>
          </p:nvSpPr>
          <p:spPr>
            <a:xfrm>
              <a:off x="-3465" y="4223094"/>
              <a:ext cx="1912420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all available clients in check box</a:t>
              </a: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9BBD4E8-DB26-2C6D-C991-D864C0423465}"/>
                </a:ext>
              </a:extLst>
            </p:cNvPr>
            <p:cNvCxnSpPr>
              <a:cxnSpLocks/>
              <a:stCxn id="32" idx="0"/>
              <a:endCxn id="31" idx="1"/>
            </p:cNvCxnSpPr>
            <p:nvPr/>
          </p:nvCxnSpPr>
          <p:spPr>
            <a:xfrm rot="5400000" flipH="1" flipV="1">
              <a:off x="1235807" y="3549946"/>
              <a:ext cx="390086" cy="95621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7E44A8-DA1F-5529-4AB0-97D69AB50784}"/>
                </a:ext>
              </a:extLst>
            </p:cNvPr>
            <p:cNvSpPr txBox="1"/>
            <p:nvPr/>
          </p:nvSpPr>
          <p:spPr>
            <a:xfrm>
              <a:off x="1604049" y="5431011"/>
              <a:ext cx="1912420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to stream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E6775A-B163-F075-C55F-15573AD99761}"/>
                </a:ext>
              </a:extLst>
            </p:cNvPr>
            <p:cNvSpPr/>
            <p:nvPr/>
          </p:nvSpPr>
          <p:spPr>
            <a:xfrm>
              <a:off x="1947055" y="3954299"/>
              <a:ext cx="618345" cy="3416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4554119D-AF08-D453-D486-8F0B887411C9}"/>
                </a:ext>
              </a:extLst>
            </p:cNvPr>
            <p:cNvCxnSpPr>
              <a:cxnSpLocks/>
              <a:stCxn id="36" idx="0"/>
              <a:endCxn id="37" idx="2"/>
            </p:cNvCxnSpPr>
            <p:nvPr/>
          </p:nvCxnSpPr>
          <p:spPr>
            <a:xfrm rot="16200000" flipV="1">
              <a:off x="1840697" y="4711448"/>
              <a:ext cx="1135095" cy="3040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94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browsers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44B99-140F-ADA9-2722-077A2A81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67" y="2091095"/>
            <a:ext cx="6867331" cy="4206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D4FB5-52F7-E29E-C905-DC0F8C3264FB}"/>
              </a:ext>
            </a:extLst>
          </p:cNvPr>
          <p:cNvSpPr txBox="1"/>
          <p:nvPr/>
        </p:nvSpPr>
        <p:spPr>
          <a:xfrm>
            <a:off x="375824" y="3227167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Display shared content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564113-7584-8E2D-FBB4-05A183D959EC}"/>
              </a:ext>
            </a:extLst>
          </p:cNvPr>
          <p:cNvSpPr/>
          <p:nvPr/>
        </p:nvSpPr>
        <p:spPr>
          <a:xfrm>
            <a:off x="2832100" y="2235199"/>
            <a:ext cx="6695832" cy="32765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D8507-E48B-12F9-1D97-856E188139E3}"/>
              </a:ext>
            </a:extLst>
          </p:cNvPr>
          <p:cNvSpPr txBox="1"/>
          <p:nvPr/>
        </p:nvSpPr>
        <p:spPr>
          <a:xfrm>
            <a:off x="4403301" y="1110927"/>
            <a:ext cx="1912420" cy="92333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random number to distinguish clients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4D8FD15-6B6C-12E8-9FDE-2C43531330E6}"/>
              </a:ext>
            </a:extLst>
          </p:cNvPr>
          <p:cNvCxnSpPr>
            <a:cxnSpLocks/>
            <a:stCxn id="17" idx="1"/>
            <a:endCxn id="34" idx="0"/>
          </p:cNvCxnSpPr>
          <p:nvPr/>
        </p:nvCxnSpPr>
        <p:spPr>
          <a:xfrm rot="10800000" flipV="1">
            <a:off x="3273135" y="1572591"/>
            <a:ext cx="1130167" cy="461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6A9B166-9488-60CD-4422-AE0573CFD99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88244" y="3550333"/>
            <a:ext cx="546740" cy="3295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AAF688-4BCA-EA7F-811C-CE434BF68546}"/>
              </a:ext>
            </a:extLst>
          </p:cNvPr>
          <p:cNvSpPr/>
          <p:nvPr/>
        </p:nvSpPr>
        <p:spPr>
          <a:xfrm>
            <a:off x="2828634" y="2034257"/>
            <a:ext cx="889000" cy="3787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273771-58DC-7088-C765-3715848EC3F9}"/>
              </a:ext>
            </a:extLst>
          </p:cNvPr>
          <p:cNvSpPr/>
          <p:nvPr/>
        </p:nvSpPr>
        <p:spPr>
          <a:xfrm>
            <a:off x="2834984" y="5413341"/>
            <a:ext cx="714618" cy="88399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4553E0-734A-B9C4-A676-C4A95996A4CB}"/>
              </a:ext>
            </a:extLst>
          </p:cNvPr>
          <p:cNvSpPr txBox="1"/>
          <p:nvPr/>
        </p:nvSpPr>
        <p:spPr>
          <a:xfrm>
            <a:off x="375824" y="5552230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current offer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3C2096D-65FF-20E8-8CCA-6EB2619BD848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288244" y="5855337"/>
            <a:ext cx="540390" cy="200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1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210</Words>
  <Application>Microsoft Macintosh PowerPoint</Application>
  <PresentationFormat>Widescreen</PresentationFormat>
  <Paragraphs>37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arial, sans-serif</vt:lpstr>
      <vt:lpstr>Calibri</vt:lpstr>
      <vt:lpstr>Calibri Light</vt:lpstr>
      <vt:lpstr>Office Theme</vt:lpstr>
      <vt:lpstr>WebRTC implementation</vt:lpstr>
      <vt:lpstr>Problem statement</vt:lpstr>
      <vt:lpstr>System overview</vt:lpstr>
      <vt:lpstr>WebRTC Sequence</vt:lpstr>
      <vt:lpstr>Server Usecases</vt:lpstr>
      <vt:lpstr>Host sequence (Peer A)</vt:lpstr>
      <vt:lpstr>Client sequence (Peer B)</vt:lpstr>
      <vt:lpstr>Demo browsers</vt:lpstr>
      <vt:lpstr>Demo browsers</vt:lpstr>
      <vt:lpstr>Run code and logs</vt:lpstr>
      <vt:lpstr>Select a shared device</vt:lpstr>
      <vt:lpstr>Select a window to start stream</vt:lpstr>
      <vt:lpstr>Accept and display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research plan  2021. 07. 05. Speaker: Muhammad Sohaib  Hanyang University</dc:title>
  <dc:creator>muhammad sohaib</dc:creator>
  <cp:lastModifiedBy>Nguyễn Hùng</cp:lastModifiedBy>
  <cp:revision>88</cp:revision>
  <dcterms:created xsi:type="dcterms:W3CDTF">2021-09-10T11:32:04Z</dcterms:created>
  <dcterms:modified xsi:type="dcterms:W3CDTF">2024-03-18T07:13:57Z</dcterms:modified>
</cp:coreProperties>
</file>